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0.svg" ContentType="image/svg+xml"/>
  <Override PartName="/ppt/media/image12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3" r:id="rId3"/>
  </p:sldMasterIdLst>
  <p:notesMasterIdLst>
    <p:notesMasterId r:id="rId10"/>
  </p:notesMasterIdLst>
  <p:sldIdLst>
    <p:sldId id="13058107" r:id="rId4"/>
    <p:sldId id="13058137" r:id="rId5"/>
    <p:sldId id="13058217" r:id="rId6"/>
    <p:sldId id="16139908" r:id="rId7"/>
    <p:sldId id="16139903" r:id="rId8"/>
    <p:sldId id="16139906" r:id="rId9"/>
  </p:sldIdLst>
  <p:sldSz cx="12192000" cy="6858000"/>
  <p:notesSz cx="6858000" cy="9144000"/>
  <p:defaultTextStyle>
    <a:defPPr>
      <a:defRPr lang="en-US"/>
    </a:defPPr>
    <a:lvl1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Wingdings" panose="05000000000000000000" pitchFamily="2" charset="2"/>
      <a:buNone/>
      <a:defRPr sz="16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1pPr>
    <a:lvl2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400" b="0" kern="1200">
        <a:solidFill>
          <a:schemeClr val="bg2"/>
        </a:solidFill>
        <a:latin typeface="+mn-lt"/>
        <a:ea typeface="+mn-ea"/>
        <a:cs typeface="Arial" panose="020B0604020202020204" pitchFamily="34" charset="0"/>
      </a:defRPr>
    </a:lvl2pPr>
    <a:lvl3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3pPr>
    <a:lvl4pPr marL="252095" indent="-252095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4pPr>
    <a:lvl5pPr marL="504190" indent="-252095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chemeClr val="tx2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Font typeface="Arial" panose="020B0604020202020204" pitchFamily="34" charset="0"/>
      <a:buNone/>
      <a:defRPr sz="1400" b="0" kern="1200">
        <a:solidFill>
          <a:schemeClr val="tx2"/>
        </a:solidFill>
        <a:latin typeface="+mn-lt"/>
        <a:ea typeface="+mn-ea"/>
        <a:cs typeface="+mn-cs"/>
      </a:defRPr>
    </a:lvl6pPr>
    <a:lvl7pPr marL="29718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4290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8862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ti Kakria" initials="KK" lastIdx="125" clrIdx="0"/>
  <p:cmAuthor id="2" name="Akshit Bhasin" initials="AB" lastIdx="3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CD6"/>
    <a:srgbClr val="00828C"/>
    <a:srgbClr val="F0FF4D"/>
    <a:srgbClr val="FCFFE1"/>
    <a:srgbClr val="F8F7F7"/>
    <a:srgbClr val="B6F8EA"/>
    <a:srgbClr val="FAFFC4"/>
    <a:srgbClr val="00B050"/>
    <a:srgbClr val="EDFADE"/>
    <a:srgbClr val="D6F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F5C547-3BE9-4BB1-989C-17B2047E03DF}" styleName="KF Accent 1">
    <a:wholeTbl>
      <a:tcTxStyle>
        <a:fontRef idx="minor">
          <a:prstClr val="black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9525" cmpd="sng">
              <a:solidFill>
                <a:srgbClr val="D9D9D9"/>
              </a:solidFill>
            </a:ln>
          </a:insideH>
          <a:insideV>
            <a:ln w="9525" cmpd="sng">
              <a:solidFill>
                <a:srgbClr val="D9D9D9"/>
              </a:solidFill>
            </a:ln>
          </a:insideV>
        </a:tcBdr>
        <a:fill>
          <a:noFill/>
        </a:fill>
      </a:tcStyle>
    </a:wholeTbl>
    <a:firstCol>
      <a:tcTxStyle b="on">
        <a:fontRef idx="minor">
          <a:prstClr val="black"/>
        </a:fontRef>
        <a:schemeClr val="accent1"/>
      </a:tcTxStyle>
      <a:tcStyle>
        <a:tcBdr/>
        <a:fill>
          <a:noFill/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solidFill>
            <a:srgbClr val="F2F2F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customXml" Target="../customXml/item3.xml"/><Relationship Id="rId16" Type="http://schemas.openxmlformats.org/officeDocument/2006/relationships/customXml" Target="../customXml/item2.xml"/><Relationship Id="rId15" Type="http://schemas.openxmlformats.org/officeDocument/2006/relationships/customXml" Target="../customXml/item1.xml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svg>
</file>

<file path=ppt/media/image11.png>
</file>

<file path=ppt/media/image12.sv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F7117F0-A13D-4E6E-9B82-0480CC526A53}" type="datetimeFigureOut">
              <a:rPr lang="en-GB" smtClean="0"/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4C4DC51-9541-4142-8491-1BD21288E084}" type="slidenum">
              <a:rPr lang="en-GB" smtClean="0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4DC51-9541-4142-8491-1BD21288E084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ll office building looking up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 r="29571"/>
          <a:stretch>
            <a:fillRect/>
          </a:stretch>
        </p:blipFill>
        <p:spPr>
          <a:xfrm>
            <a:off x="5625548" y="-954"/>
            <a:ext cx="6566452" cy="6858000"/>
          </a:xfrm>
          <a:prstGeom prst="rect">
            <a:avLst/>
          </a:prstGeom>
        </p:spPr>
      </p:pic>
      <p:sp>
        <p:nvSpPr>
          <p:cNvPr id="14" name="Graphic 6"/>
          <p:cNvSpPr/>
          <p:nvPr userDrawn="1"/>
        </p:nvSpPr>
        <p:spPr>
          <a:xfrm>
            <a:off x="-1" y="0"/>
            <a:ext cx="6412229" cy="6858000"/>
          </a:xfrm>
          <a:custGeom>
            <a:avLst/>
            <a:gdLst>
              <a:gd name="connsiteX0" fmla="*/ 0 w 4809172"/>
              <a:gd name="connsiteY0" fmla="*/ 0 h 5143500"/>
              <a:gd name="connsiteX1" fmla="*/ 0 w 4809172"/>
              <a:gd name="connsiteY1" fmla="*/ 5143500 h 5143500"/>
              <a:gd name="connsiteX2" fmla="*/ 2841308 w 4809172"/>
              <a:gd name="connsiteY2" fmla="*/ 5143500 h 5143500"/>
              <a:gd name="connsiteX3" fmla="*/ 4412933 w 4809172"/>
              <a:gd name="connsiteY3" fmla="*/ 5143500 h 5143500"/>
              <a:gd name="connsiteX4" fmla="*/ 4600575 w 4809172"/>
              <a:gd name="connsiteY4" fmla="*/ 3355658 h 5143500"/>
              <a:gd name="connsiteX5" fmla="*/ 4456748 w 4809172"/>
              <a:gd name="connsiteY5" fmla="*/ 3355658 h 5143500"/>
              <a:gd name="connsiteX6" fmla="*/ 4809173 w 4809172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9172" h="5143500">
                <a:moveTo>
                  <a:pt x="0" y="0"/>
                </a:moveTo>
                <a:lnTo>
                  <a:pt x="0" y="5143500"/>
                </a:lnTo>
                <a:lnTo>
                  <a:pt x="2841308" y="5143500"/>
                </a:lnTo>
                <a:lnTo>
                  <a:pt x="4412933" y="5143500"/>
                </a:lnTo>
                <a:lnTo>
                  <a:pt x="4600575" y="3355658"/>
                </a:lnTo>
                <a:lnTo>
                  <a:pt x="4456748" y="3355658"/>
                </a:lnTo>
                <a:lnTo>
                  <a:pt x="4809173" y="0"/>
                </a:lnTo>
                <a:close/>
              </a:path>
            </a:pathLst>
          </a:custGeom>
          <a:gradFill>
            <a:gsLst>
              <a:gs pos="34000">
                <a:schemeClr val="accent3"/>
              </a:gs>
              <a:gs pos="99000">
                <a:schemeClr val="tx2"/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1036638"/>
            <a:ext cx="4227512" cy="3514725"/>
          </a:xfrm>
        </p:spPr>
        <p:txBody>
          <a:bodyPr lIns="216000"/>
          <a:lstStyle>
            <a:lvl1pPr marL="0" indent="0">
              <a:buNone/>
              <a:defRPr sz="4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Title here</a:t>
            </a:r>
            <a:endParaRPr lang="en-GB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163943" y="0"/>
            <a:ext cx="1641321" cy="6866591"/>
          </a:xfrm>
          <a:custGeom>
            <a:avLst/>
            <a:gdLst>
              <a:gd name="connsiteX0" fmla="*/ 471674 w 1641321"/>
              <a:gd name="connsiteY0" fmla="*/ 0 h 6866591"/>
              <a:gd name="connsiteX1" fmla="*/ 1517998 w 1641321"/>
              <a:gd name="connsiteY1" fmla="*/ 0 h 6866591"/>
              <a:gd name="connsiteX2" fmla="*/ 1215416 w 1641321"/>
              <a:gd name="connsiteY2" fmla="*/ 2877078 h 6866591"/>
              <a:gd name="connsiteX3" fmla="*/ 1641321 w 1641321"/>
              <a:gd name="connsiteY3" fmla="*/ 2877078 h 6866591"/>
              <a:gd name="connsiteX4" fmla="*/ 1221773 w 1641321"/>
              <a:gd name="connsiteY4" fmla="*/ 6866591 h 6866591"/>
              <a:gd name="connsiteX5" fmla="*/ 448789 w 1641321"/>
              <a:gd name="connsiteY5" fmla="*/ 6866591 h 6866591"/>
              <a:gd name="connsiteX6" fmla="*/ 699246 w 1641321"/>
              <a:gd name="connsiteY6" fmla="*/ 4478985 h 6866591"/>
              <a:gd name="connsiteX7" fmla="*/ 0 w 1641321"/>
              <a:gd name="connsiteY7" fmla="*/ 4478985 h 6866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1321" h="6866591">
                <a:moveTo>
                  <a:pt x="471674" y="0"/>
                </a:moveTo>
                <a:lnTo>
                  <a:pt x="1517998" y="0"/>
                </a:lnTo>
                <a:lnTo>
                  <a:pt x="1215416" y="2877078"/>
                </a:lnTo>
                <a:lnTo>
                  <a:pt x="1641321" y="2877078"/>
                </a:lnTo>
                <a:lnTo>
                  <a:pt x="1221773" y="6866591"/>
                </a:lnTo>
                <a:lnTo>
                  <a:pt x="448789" y="6866591"/>
                </a:lnTo>
                <a:lnTo>
                  <a:pt x="699246" y="4478985"/>
                </a:lnTo>
                <a:lnTo>
                  <a:pt x="0" y="4478985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947251" y="4511039"/>
            <a:ext cx="1043783" cy="2385062"/>
          </a:xfrm>
          <a:custGeom>
            <a:avLst/>
            <a:gdLst>
              <a:gd name="connsiteX0" fmla="*/ 250458 w 1043783"/>
              <a:gd name="connsiteY0" fmla="*/ 0 h 2385062"/>
              <a:gd name="connsiteX1" fmla="*/ 1043783 w 1043783"/>
              <a:gd name="connsiteY1" fmla="*/ 0 h 2385062"/>
              <a:gd name="connsiteX2" fmla="*/ 793326 w 1043783"/>
              <a:gd name="connsiteY2" fmla="*/ 2385062 h 2385062"/>
              <a:gd name="connsiteX3" fmla="*/ 0 w 1043783"/>
              <a:gd name="connsiteY3" fmla="*/ 2385062 h 2385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3783" h="2385062">
                <a:moveTo>
                  <a:pt x="250458" y="0"/>
                </a:moveTo>
                <a:lnTo>
                  <a:pt x="1043783" y="0"/>
                </a:lnTo>
                <a:lnTo>
                  <a:pt x="793326" y="2385062"/>
                </a:lnTo>
                <a:lnTo>
                  <a:pt x="0" y="2385062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11220585" y="954"/>
            <a:ext cx="971416" cy="6857049"/>
          </a:xfrm>
          <a:custGeom>
            <a:avLst/>
            <a:gdLst>
              <a:gd name="connsiteX0" fmla="*/ 721260 w 971416"/>
              <a:gd name="connsiteY0" fmla="*/ 0 h 6857049"/>
              <a:gd name="connsiteX1" fmla="*/ 971416 w 971416"/>
              <a:gd name="connsiteY1" fmla="*/ 0 h 6857049"/>
              <a:gd name="connsiteX2" fmla="*/ 971416 w 971416"/>
              <a:gd name="connsiteY2" fmla="*/ 6857049 h 6857049"/>
              <a:gd name="connsiteX3" fmla="*/ 0 w 971416"/>
              <a:gd name="connsiteY3" fmla="*/ 6857049 h 6857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1416" h="6857049">
                <a:moveTo>
                  <a:pt x="721260" y="0"/>
                </a:moveTo>
                <a:lnTo>
                  <a:pt x="971416" y="0"/>
                </a:lnTo>
                <a:lnTo>
                  <a:pt x="971416" y="6857049"/>
                </a:lnTo>
                <a:lnTo>
                  <a:pt x="0" y="6857049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5513255"/>
            <a:ext cx="3043897" cy="6162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916307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5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7" name="Freeform: Shape 6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3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3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268413"/>
            <a:ext cx="5762623" cy="4897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91173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51874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s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52212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589588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8652212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589588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8652212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8470900" y="1268412"/>
            <a:ext cx="0" cy="4897438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9" name="Freeform: Shape 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3" name="Freeform: Shape 12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086726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blipFill>
            <a:blip r:embed="rId2"/>
            <a:srcRect/>
            <a:stretch>
              <a:fillRect t="-1441" b="-1441"/>
            </a:stretch>
          </a:blipFill>
        </p:spPr>
        <p:txBody>
          <a:bodyPr tIns="72000" rIns="7200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339" y="6337"/>
            <a:ext cx="11254295" cy="6861600"/>
          </a:xfrm>
          <a:custGeom>
            <a:avLst/>
            <a:gdLst>
              <a:gd name="connsiteX0" fmla="*/ 10711664 w 11227599"/>
              <a:gd name="connsiteY0" fmla="*/ 4503969 h 6845324"/>
              <a:gd name="connsiteX1" fmla="*/ 11227599 w 11227599"/>
              <a:gd name="connsiteY1" fmla="*/ 4503969 h 6845324"/>
              <a:gd name="connsiteX2" fmla="*/ 11062804 w 11227599"/>
              <a:gd name="connsiteY2" fmla="*/ 6075858 h 6845324"/>
              <a:gd name="connsiteX3" fmla="*/ 10546869 w 11227599"/>
              <a:gd name="connsiteY3" fmla="*/ 6075858 h 6845324"/>
              <a:gd name="connsiteX4" fmla="*/ 0 w 11227599"/>
              <a:gd name="connsiteY4" fmla="*/ 0 h 6845324"/>
              <a:gd name="connsiteX5" fmla="*/ 8185233 w 11227599"/>
              <a:gd name="connsiteY5" fmla="*/ 0 h 6845324"/>
              <a:gd name="connsiteX6" fmla="*/ 7886066 w 11227599"/>
              <a:gd name="connsiteY6" fmla="*/ 2856021 h 6845324"/>
              <a:gd name="connsiteX7" fmla="*/ 7712399 w 11227599"/>
              <a:gd name="connsiteY7" fmla="*/ 4503969 h 6845324"/>
              <a:gd name="connsiteX8" fmla="*/ 7948181 w 11227599"/>
              <a:gd name="connsiteY8" fmla="*/ 4503969 h 6845324"/>
              <a:gd name="connsiteX9" fmla="*/ 8120581 w 11227599"/>
              <a:gd name="connsiteY9" fmla="*/ 2856021 h 6845324"/>
              <a:gd name="connsiteX10" fmla="*/ 8421015 w 11227599"/>
              <a:gd name="connsiteY10" fmla="*/ 0 h 6845324"/>
              <a:gd name="connsiteX11" fmla="*/ 9674724 w 11227599"/>
              <a:gd name="connsiteY11" fmla="*/ 0 h 6845324"/>
              <a:gd name="connsiteX12" fmla="*/ 9374290 w 11227599"/>
              <a:gd name="connsiteY12" fmla="*/ 2856021 h 6845324"/>
              <a:gd name="connsiteX13" fmla="*/ 10223617 w 11227599"/>
              <a:gd name="connsiteY13" fmla="*/ 2856021 h 6845324"/>
              <a:gd name="connsiteX14" fmla="*/ 9804025 w 11227599"/>
              <a:gd name="connsiteY14" fmla="*/ 6845324 h 6845324"/>
              <a:gd name="connsiteX15" fmla="*/ 8955965 w 11227599"/>
              <a:gd name="connsiteY15" fmla="*/ 6845324 h 6845324"/>
              <a:gd name="connsiteX16" fmla="*/ 9201890 w 11227599"/>
              <a:gd name="connsiteY16" fmla="*/ 4503969 h 6845324"/>
              <a:gd name="connsiteX17" fmla="*/ 7948182 w 11227599"/>
              <a:gd name="connsiteY17" fmla="*/ 4503969 h 6845324"/>
              <a:gd name="connsiteX18" fmla="*/ 7702257 w 11227599"/>
              <a:gd name="connsiteY18" fmla="*/ 6845324 h 6845324"/>
              <a:gd name="connsiteX19" fmla="*/ 0 w 11227599"/>
              <a:gd name="connsiteY19" fmla="*/ 6845324 h 684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227599" h="6845324">
                <a:moveTo>
                  <a:pt x="10711664" y="4503969"/>
                </a:moveTo>
                <a:lnTo>
                  <a:pt x="11227599" y="4503969"/>
                </a:lnTo>
                <a:lnTo>
                  <a:pt x="11062804" y="6075858"/>
                </a:lnTo>
                <a:lnTo>
                  <a:pt x="10546869" y="6075858"/>
                </a:lnTo>
                <a:close/>
                <a:moveTo>
                  <a:pt x="0" y="0"/>
                </a:moveTo>
                <a:lnTo>
                  <a:pt x="8185233" y="0"/>
                </a:lnTo>
                <a:lnTo>
                  <a:pt x="7886066" y="2856021"/>
                </a:lnTo>
                <a:lnTo>
                  <a:pt x="7712399" y="4503969"/>
                </a:lnTo>
                <a:lnTo>
                  <a:pt x="7948181" y="4503969"/>
                </a:lnTo>
                <a:lnTo>
                  <a:pt x="8120581" y="2856021"/>
                </a:lnTo>
                <a:lnTo>
                  <a:pt x="8421015" y="0"/>
                </a:lnTo>
                <a:lnTo>
                  <a:pt x="9674724" y="0"/>
                </a:lnTo>
                <a:lnTo>
                  <a:pt x="9374290" y="2856021"/>
                </a:lnTo>
                <a:lnTo>
                  <a:pt x="10223617" y="2856021"/>
                </a:lnTo>
                <a:lnTo>
                  <a:pt x="9804025" y="6845324"/>
                </a:lnTo>
                <a:lnTo>
                  <a:pt x="8955965" y="6845324"/>
                </a:lnTo>
                <a:lnTo>
                  <a:pt x="9201890" y="4503969"/>
                </a:lnTo>
                <a:lnTo>
                  <a:pt x="7948182" y="4503969"/>
                </a:lnTo>
                <a:lnTo>
                  <a:pt x="7702257" y="6845324"/>
                </a:lnTo>
                <a:lnTo>
                  <a:pt x="0" y="6845324"/>
                </a:lnTo>
                <a:close/>
              </a:path>
            </a:pathLst>
          </a:custGeom>
          <a:gradFill flip="none" rotWithShape="0">
            <a:gsLst>
              <a:gs pos="20000">
                <a:schemeClr val="accent3">
                  <a:alpha val="50000"/>
                </a:schemeClr>
              </a:gs>
              <a:gs pos="91000">
                <a:schemeClr val="tx2">
                  <a:alpha val="70000"/>
                </a:schemeClr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>
            <a:lvl1pPr algn="l">
              <a:defRPr lang="en-US" dirty="0" smtClean="0">
                <a:solidFill>
                  <a:schemeClr val="bg1"/>
                </a:solidFill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2791901"/>
            <a:ext cx="5164137" cy="1274195"/>
          </a:xfrm>
        </p:spPr>
        <p:txBody>
          <a:bodyPr lIns="216000" anchor="ctr" anchorCtr="0"/>
          <a:lstStyle>
            <a:lvl1pPr>
              <a:defRPr sz="4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Divider</a:t>
            </a:r>
            <a:br>
              <a:rPr lang="en-US"/>
            </a:br>
            <a:r>
              <a:rPr lang="en-US"/>
              <a:t>title</a:t>
            </a:r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462464" y="2692851"/>
            <a:ext cx="3265486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088313" y="2692851"/>
            <a:ext cx="3263900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5871" t="-2963" r="-250363" b="-36867"/>
            </a:stretch>
          </a:blip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>
            <a:lvl1pPr algn="ctr">
              <a:defRPr lang="en-US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313985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2754" t="-1693" r="-221251" b="-61076"/>
            </a:stretch>
          </a:blip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ctr">
            <a:noAutofit/>
          </a:bodyPr>
          <a:lstStyle>
            <a:lvl1pPr algn="ctr">
              <a:defRPr lang="en-GB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720850"/>
            <a:ext cx="57626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9588" y="765215"/>
            <a:ext cx="5762625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444286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31698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12255 w 12192000"/>
              <a:gd name="connsiteY3" fmla="*/ 6858000 h 6858000"/>
              <a:gd name="connsiteX4" fmla="*/ 6310313 w 12192000"/>
              <a:gd name="connsiteY4" fmla="*/ 3984308 h 6858000"/>
              <a:gd name="connsiteX5" fmla="*/ 6735128 w 12192000"/>
              <a:gd name="connsiteY5" fmla="*/ 3984308 h 6858000"/>
              <a:gd name="connsiteX6" fmla="*/ 5575936 w 12192000"/>
              <a:gd name="connsiteY6" fmla="*/ 0 h 6858000"/>
              <a:gd name="connsiteX7" fmla="*/ 5881688 w 12192000"/>
              <a:gd name="connsiteY7" fmla="*/ 0 h 6858000"/>
              <a:gd name="connsiteX8" fmla="*/ 6132195 w 12192000"/>
              <a:gd name="connsiteY8" fmla="*/ 2384108 h 6858000"/>
              <a:gd name="connsiteX9" fmla="*/ 5838825 w 12192000"/>
              <a:gd name="connsiteY9" fmla="*/ 2384108 h 6858000"/>
              <a:gd name="connsiteX10" fmla="*/ 6309360 w 12192000"/>
              <a:gd name="connsiteY10" fmla="*/ 6858000 h 6858000"/>
              <a:gd name="connsiteX11" fmla="*/ 6103620 w 12192000"/>
              <a:gd name="connsiteY11" fmla="*/ 6858000 h 6858000"/>
              <a:gd name="connsiteX12" fmla="*/ 5633085 w 12192000"/>
              <a:gd name="connsiteY12" fmla="*/ 2384108 h 6858000"/>
              <a:gd name="connsiteX13" fmla="*/ 5826443 w 12192000"/>
              <a:gd name="connsiteY13" fmla="*/ 2384108 h 6858000"/>
              <a:gd name="connsiteX14" fmla="*/ 0 w 12192000"/>
              <a:gd name="connsiteY14" fmla="*/ 0 h 6858000"/>
              <a:gd name="connsiteX15" fmla="*/ 600075 w 12192000"/>
              <a:gd name="connsiteY15" fmla="*/ 0 h 6858000"/>
              <a:gd name="connsiteX16" fmla="*/ 1321118 w 12192000"/>
              <a:gd name="connsiteY16" fmla="*/ 6858000 h 6858000"/>
              <a:gd name="connsiteX17" fmla="*/ 0 w 12192000"/>
              <a:gd name="connsiteY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631698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12255" y="6858000"/>
                </a:lnTo>
                <a:lnTo>
                  <a:pt x="6310313" y="3984308"/>
                </a:lnTo>
                <a:lnTo>
                  <a:pt x="6735128" y="3984308"/>
                </a:lnTo>
                <a:close/>
                <a:moveTo>
                  <a:pt x="5575936" y="0"/>
                </a:moveTo>
                <a:lnTo>
                  <a:pt x="5881688" y="0"/>
                </a:lnTo>
                <a:lnTo>
                  <a:pt x="6132195" y="2384108"/>
                </a:lnTo>
                <a:lnTo>
                  <a:pt x="5838825" y="2384108"/>
                </a:lnTo>
                <a:lnTo>
                  <a:pt x="6309360" y="6858000"/>
                </a:lnTo>
                <a:lnTo>
                  <a:pt x="6103620" y="6858000"/>
                </a:lnTo>
                <a:lnTo>
                  <a:pt x="5633085" y="2384108"/>
                </a:lnTo>
                <a:lnTo>
                  <a:pt x="5826443" y="2384108"/>
                </a:lnTo>
                <a:close/>
                <a:moveTo>
                  <a:pt x="0" y="0"/>
                </a:moveTo>
                <a:lnTo>
                  <a:pt x="600075" y="0"/>
                </a:lnTo>
                <a:lnTo>
                  <a:pt x="13211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insert</a:t>
            </a:r>
            <a:br>
              <a:rPr lang="en-GB"/>
            </a:br>
            <a:r>
              <a:rPr lang="en-GB"/>
              <a:t>image</a:t>
            </a:r>
            <a:endParaRPr lang="en-GB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1358901" y="871538"/>
            <a:ext cx="3960000" cy="5006975"/>
          </a:xfrm>
        </p:spPr>
        <p:txBody>
          <a:bodyPr lIns="216000" anchor="ctr" anchorCtr="0"/>
          <a:lstStyle>
            <a:lvl1pPr>
              <a:lnSpc>
                <a:spcPct val="120000"/>
              </a:lnSpc>
              <a:spcAft>
                <a:spcPts val="1800"/>
              </a:spcAft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Insert quote.</a:t>
            </a:r>
            <a:endParaRPr lang="en-GB"/>
          </a:p>
          <a:p>
            <a:pPr lvl="0"/>
            <a:r>
              <a:rPr lang="en-GB"/>
              <a:t>Adjust to your needs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4816"/>
            <a:ext cx="10515600" cy="470103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800" y="378000"/>
            <a:ext cx="10515600" cy="813600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8946014" y="6489000"/>
            <a:ext cx="2417618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© 2020 Korn Ferry. All rights reserved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3632" y="6489000"/>
            <a:ext cx="504000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591600" y="0"/>
            <a:ext cx="1588" cy="1116000"/>
          </a:xfrm>
          <a:prstGeom prst="line">
            <a:avLst/>
          </a:prstGeom>
          <a:ln w="38100">
            <a:solidFill>
              <a:srgbClr val="0065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Divider 1">
    <p:bg>
      <p:bgPr>
        <a:solidFill>
          <a:srgbClr val="006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city&#10;&#10;Description automatically generated with low confidence"/>
          <p:cNvPicPr>
            <a:picLocks noChangeAspect="1"/>
          </p:cNvPicPr>
          <p:nvPr userDrawn="1"/>
        </p:nvPicPr>
        <p:blipFill rotWithShape="1">
          <a:blip r:embed="rId2" cstate="email"/>
          <a:srcRect t="12420" b="12263"/>
          <a:stretch>
            <a:fillRect/>
          </a:stretch>
        </p:blipFill>
        <p:spPr>
          <a:xfrm>
            <a:off x="8455" y="0"/>
            <a:ext cx="12175090" cy="6872514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8455" y="0"/>
            <a:ext cx="12192002" cy="6872514"/>
          </a:xfrm>
          <a:prstGeom prst="rect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/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0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Freeform: Shape 13"/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3" cstate="email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0" name="Freeform: Shape 9"/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1" name="Freeform: Shape 10"/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8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9" name="Footer Placeholder 7"/>
          <p:cNvSpPr txBox="1"/>
          <p:nvPr userDrawn="1"/>
        </p:nvSpPr>
        <p:spPr>
          <a:xfrm>
            <a:off x="9167006" y="6353175"/>
            <a:ext cx="2137424" cy="156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rgbClr val="9F9E9D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95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190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chemeClr val="bg1"/>
                </a:solidFill>
              </a:rPr>
              <a:t>© 2021 Korn Ferry. All rights reserved</a:t>
            </a:r>
            <a:endParaRPr lang="en-GB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0535" y="37435"/>
            <a:ext cx="3641465" cy="6858000"/>
            <a:chOff x="8550535" y="0"/>
            <a:chExt cx="3641465" cy="6858000"/>
          </a:xfrm>
        </p:grpSpPr>
        <p:sp>
          <p:nvSpPr>
            <p:cNvPr id="10" name="Freeform: Shape 9"/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/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/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actory, sky, building, outdoor&#10;&#10;Description automatically generate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12191998" cy="68579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/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6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5" name="Freeform: Shape 14"/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6621461" cy="444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C884B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39789" y="582335"/>
            <a:ext cx="6621461" cy="387798"/>
          </a:xfrm>
        </p:spPr>
        <p:txBody>
          <a:bodyPr>
            <a:spAutoFit/>
          </a:bodyPr>
          <a:lstStyle>
            <a:lvl1pPr>
              <a:defRPr>
                <a:solidFill>
                  <a:srgbClr val="C884B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pic>
        <p:nvPicPr>
          <p:cNvPr id="10" name="Graphic 9"/>
          <p:cNvPicPr>
            <a:picLocks noChangeAspect="1"/>
          </p:cNvPicPr>
          <p:nvPr userDrawn="1"/>
        </p:nvPicPr>
        <p:blipFill>
          <a:blip r:embed="rId3" cstate="email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1" name="Freeform: Shape 10"/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2" name="Freeform: Shape 11"/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0535" y="0"/>
            <a:ext cx="3641465" cy="6858000"/>
            <a:chOff x="8550535" y="0"/>
            <a:chExt cx="3641465" cy="6858000"/>
          </a:xfrm>
        </p:grpSpPr>
        <p:sp>
          <p:nvSpPr>
            <p:cNvPr id="10" name="Freeform: Shape 9"/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/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/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275388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1"/>
            <a:ext cx="5075237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GB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39788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56000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8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4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8993188" y="1720850"/>
            <a:ext cx="23590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10514013" cy="4985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49"/>
            <a:ext cx="10515600" cy="44561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Graphic 3"/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2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82335"/>
            <a:ext cx="10514013" cy="3877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50"/>
            <a:ext cx="10515600" cy="4445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rgbClr val="920A7A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Graphic 3"/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rgbClr val="920A7A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6.xml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6.xml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839787" y="1036638"/>
            <a:ext cx="4668380" cy="4036105"/>
          </a:xfrm>
        </p:spPr>
        <p:txBody>
          <a:bodyPr anchor="ctr"/>
          <a:lstStyle/>
          <a:p>
            <a:r>
              <a:rPr lang="en-US" sz="2400" b="1" dirty="0"/>
              <a:t>Job Evaluation and Analysis</a:t>
            </a:r>
            <a:endParaRPr lang="en-US" sz="2400" b="1" dirty="0"/>
          </a:p>
          <a:p>
            <a:endParaRPr lang="en-US" sz="1800" dirty="0"/>
          </a:p>
          <a:p>
            <a:endParaRPr lang="en-US" sz="1800" dirty="0"/>
          </a:p>
          <a:p>
            <a:endParaRPr lang="en-US" sz="100" dirty="0"/>
          </a:p>
          <a:p>
            <a:r>
              <a:rPr lang="en-US" sz="2000" dirty="0"/>
              <a:t>Sample Output</a:t>
            </a:r>
            <a:endParaRPr lang="en-US" sz="20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39788" y="1036637"/>
            <a:ext cx="0" cy="39319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6699"/>
            <a:ext cx="10848975" cy="664797"/>
          </a:xfrm>
        </p:spPr>
        <p:txBody>
          <a:bodyPr/>
          <a:lstStyle/>
          <a:p>
            <a:r>
              <a:rPr lang="en-US" sz="2400"/>
              <a:t>Legends on the detailed relativity charts** and analysis [2/2]</a:t>
            </a:r>
            <a:br>
              <a:rPr lang="en-US" sz="2400"/>
            </a:br>
            <a:endParaRPr lang="en-US" sz="2400"/>
          </a:p>
        </p:txBody>
      </p:sp>
      <p:graphicFrame>
        <p:nvGraphicFramePr>
          <p:cNvPr id="10" name="object 7"/>
          <p:cNvGraphicFramePr>
            <a:graphicFrameLocks noGrp="1"/>
          </p:cNvGraphicFramePr>
          <p:nvPr/>
        </p:nvGraphicFramePr>
        <p:xfrm>
          <a:off x="838200" y="1541156"/>
          <a:ext cx="10525432" cy="32441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7197"/>
                <a:gridCol w="7078235"/>
              </a:tblGrid>
              <a:tr h="69914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n-lt"/>
                          <a:cs typeface="Arial" panose="020B0604020202020204"/>
                        </a:rPr>
                        <a:t>Category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 spc="-5">
                          <a:solidFill>
                            <a:schemeClr val="bg1"/>
                          </a:solidFill>
                          <a:latin typeface="+mn-lt"/>
                          <a:cs typeface="Arial" panose="020B0604020202020204"/>
                        </a:rPr>
                        <a:t>Description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48604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10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Negative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Current Grade of Role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&gt;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 Proposed Band for the Role  (i.e. currently over-graded)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462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Positive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indent="0" algn="l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Current Grade of Role 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&lt;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Proposed Band for the Role (i.e. currently under-graded)</a:t>
                      </a:r>
                      <a:endParaRPr sz="1400" b="0" dirty="0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High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Subordinate’s JE score &lt; 35%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Low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Subordinate’s JE score &gt;70%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" name="Isosceles Triangle 13"/>
          <p:cNvSpPr/>
          <p:nvPr/>
        </p:nvSpPr>
        <p:spPr>
          <a:xfrm flipV="1">
            <a:off x="3561839" y="2368335"/>
            <a:ext cx="311367" cy="20997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3561839" y="2960913"/>
            <a:ext cx="311367" cy="20997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10211"/>
          <p:cNvSpPr/>
          <p:nvPr/>
        </p:nvSpPr>
        <p:spPr bwMode="auto">
          <a:xfrm>
            <a:off x="3471386" y="4282638"/>
            <a:ext cx="492272" cy="297544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Low Step Gap</a:t>
            </a:r>
            <a:endParaRPr lang="en-US" sz="700"/>
          </a:p>
        </p:txBody>
      </p:sp>
      <p:sp>
        <p:nvSpPr>
          <p:cNvPr id="19" name="10211"/>
          <p:cNvSpPr/>
          <p:nvPr/>
        </p:nvSpPr>
        <p:spPr bwMode="auto">
          <a:xfrm>
            <a:off x="3471386" y="3520545"/>
            <a:ext cx="492272" cy="343592"/>
          </a:xfrm>
          <a:prstGeom prst="flowChartProcess">
            <a:avLst/>
          </a:prstGeom>
          <a:solidFill>
            <a:srgbClr val="D6FBF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High Step Gap</a:t>
            </a:r>
            <a:endParaRPr lang="en-US" sz="70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Connector: Elbow 119"/>
          <p:cNvCxnSpPr>
            <a:endCxn id="198" idx="0"/>
          </p:cNvCxnSpPr>
          <p:nvPr/>
        </p:nvCxnSpPr>
        <p:spPr bwMode="auto">
          <a:xfrm rot="5400000">
            <a:off x="1445269" y="4291597"/>
            <a:ext cx="2332604" cy="9665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1" name="Straight Connector 120"/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2" name="Straight Connector 121"/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3" name="Straight Connector 122"/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4" name="Straight Connector 123"/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5" name="Straight Connector 124"/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6" name="Straight Connector 125"/>
          <p:cNvCxnSpPr/>
          <p:nvPr/>
        </p:nvCxnSpPr>
        <p:spPr bwMode="auto">
          <a:xfrm>
            <a:off x="119641" y="11824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7" name="Straight Connector 126"/>
          <p:cNvCxnSpPr/>
          <p:nvPr/>
        </p:nvCxnSpPr>
        <p:spPr bwMode="auto">
          <a:xfrm>
            <a:off x="117553" y="1857184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7" name="10501"/>
          <p:cNvSpPr/>
          <p:nvPr/>
        </p:nvSpPr>
        <p:spPr bwMode="auto">
          <a:xfrm>
            <a:off x="5884846" y="1908887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Unit Head - Large  (</a:t>
            </a:r>
            <a:r>
              <a:rPr lang="en-US" sz="850" dirty="0"/>
              <a:t>L</a:t>
            </a:r>
            <a:r>
              <a:rPr lang="en-US" sz="850" b="0" i="0" dirty="0"/>
              <a:t>1B) </a:t>
            </a:r>
            <a:r>
              <a:rPr lang="en-US" sz="850" b="1" dirty="0"/>
              <a:t>904  </a:t>
            </a:r>
            <a:endParaRPr lang="en-US" sz="850" b="1" dirty="0"/>
          </a:p>
        </p:txBody>
      </p:sp>
      <p:sp>
        <p:nvSpPr>
          <p:cNvPr id="52" name="1050103"/>
          <p:cNvSpPr/>
          <p:nvPr/>
        </p:nvSpPr>
        <p:spPr bwMode="auto">
          <a:xfrm>
            <a:off x="5322117" y="2718324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 - Finance &amp; accounts = (M1/M2) </a:t>
            </a:r>
            <a:r>
              <a:rPr lang="en-US" sz="850" b="1" dirty="0"/>
              <a:t>551</a:t>
            </a:r>
            <a:endParaRPr lang="en-US" sz="850" b="1" dirty="0"/>
          </a:p>
        </p:txBody>
      </p:sp>
      <p:sp>
        <p:nvSpPr>
          <p:cNvPr id="53" name="1050104"/>
          <p:cNvSpPr/>
          <p:nvPr/>
        </p:nvSpPr>
        <p:spPr bwMode="auto">
          <a:xfrm>
            <a:off x="6833477" y="330908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Lead-HR &amp; Admin. (Unit HR Head) (M1) </a:t>
            </a:r>
            <a:r>
              <a:rPr lang="en-US" sz="850" b="1" dirty="0"/>
              <a:t>496  </a:t>
            </a:r>
            <a:endParaRPr lang="en-US" sz="850" b="1" dirty="0"/>
          </a:p>
        </p:txBody>
      </p:sp>
      <p:sp>
        <p:nvSpPr>
          <p:cNvPr id="54" name="1050106"/>
          <p:cNvSpPr/>
          <p:nvPr/>
        </p:nvSpPr>
        <p:spPr bwMode="auto">
          <a:xfrm>
            <a:off x="7756221" y="336045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Lead-Quality (M1/M2) </a:t>
            </a:r>
            <a:r>
              <a:rPr lang="en-US" sz="850" b="1" dirty="0"/>
              <a:t>479</a:t>
            </a:r>
            <a:endParaRPr lang="en-US" sz="850" b="1" dirty="0"/>
          </a:p>
        </p:txBody>
      </p:sp>
      <p:sp>
        <p:nvSpPr>
          <p:cNvPr id="80" name="1050101"/>
          <p:cNvSpPr/>
          <p:nvPr/>
        </p:nvSpPr>
        <p:spPr bwMode="auto">
          <a:xfrm>
            <a:off x="927782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Lead-Commercial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81" name="1050105"/>
          <p:cNvSpPr/>
          <p:nvPr/>
        </p:nvSpPr>
        <p:spPr bwMode="auto">
          <a:xfrm>
            <a:off x="1006010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Lead-Stores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84" name="10501010"/>
          <p:cNvSpPr/>
          <p:nvPr/>
        </p:nvSpPr>
        <p:spPr bwMode="auto">
          <a:xfrm>
            <a:off x="8680148" y="338973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Lead-Materials, BUA  (M1)  </a:t>
            </a:r>
            <a:r>
              <a:rPr lang="en-US" sz="850" b="1" dirty="0"/>
              <a:t>383</a:t>
            </a:r>
            <a:endParaRPr lang="en-US" sz="850" b="1" dirty="0"/>
          </a:p>
        </p:txBody>
      </p:sp>
      <p:sp>
        <p:nvSpPr>
          <p:cNvPr id="90" name="1050107"/>
          <p:cNvSpPr/>
          <p:nvPr/>
        </p:nvSpPr>
        <p:spPr bwMode="auto">
          <a:xfrm>
            <a:off x="10856308" y="409594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Lead-Environment (M2/M3) </a:t>
            </a:r>
            <a:r>
              <a:rPr lang="en-US" sz="850" b="1" dirty="0"/>
              <a:t>333  </a:t>
            </a:r>
            <a:endParaRPr lang="en-US" sz="850" b="1" dirty="0"/>
          </a:p>
        </p:txBody>
      </p:sp>
      <p:sp>
        <p:nvSpPr>
          <p:cNvPr id="91" name="1050108"/>
          <p:cNvSpPr/>
          <p:nvPr/>
        </p:nvSpPr>
        <p:spPr bwMode="auto">
          <a:xfrm>
            <a:off x="11340089" y="3372790"/>
            <a:ext cx="784796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Lead-Safety &amp; Health (M1) </a:t>
            </a:r>
            <a:r>
              <a:rPr lang="en-US" sz="850" b="1" dirty="0"/>
              <a:t>393  </a:t>
            </a:r>
            <a:endParaRPr lang="en-US" sz="850" b="1" dirty="0"/>
          </a:p>
        </p:txBody>
      </p:sp>
      <p:sp>
        <p:nvSpPr>
          <p:cNvPr id="94" name="105010402"/>
          <p:cNvSpPr/>
          <p:nvPr/>
        </p:nvSpPr>
        <p:spPr bwMode="auto">
          <a:xfrm>
            <a:off x="7364397" y="4106131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Lead-Industrial Relations &amp; Compliance Mgmt. (M4) </a:t>
            </a:r>
            <a:r>
              <a:rPr lang="en-US" sz="850" b="1" dirty="0"/>
              <a:t>323  </a:t>
            </a:r>
            <a:endParaRPr lang="en-US" sz="850" b="1" dirty="0"/>
          </a:p>
        </p:txBody>
      </p:sp>
      <p:sp>
        <p:nvSpPr>
          <p:cNvPr id="107" name="105010405"/>
          <p:cNvSpPr/>
          <p:nvPr/>
        </p:nvSpPr>
        <p:spPr bwMode="auto">
          <a:xfrm>
            <a:off x="6827359" y="4793399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Site Lead - Admin. &amp; Security (M02) </a:t>
            </a:r>
            <a:r>
              <a:rPr lang="en-US" sz="850" b="1"/>
              <a:t>291  </a:t>
            </a:r>
            <a:endParaRPr lang="en-US" sz="850" b="1"/>
          </a:p>
        </p:txBody>
      </p:sp>
      <p:cxnSp>
        <p:nvCxnSpPr>
          <p:cNvPr id="147" name="Connector: Elbow 146"/>
          <p:cNvCxnSpPr>
            <a:stCxn id="17" idx="2"/>
            <a:endCxn id="52" idx="0"/>
          </p:cNvCxnSpPr>
          <p:nvPr/>
        </p:nvCxnSpPr>
        <p:spPr bwMode="auto">
          <a:xfrm rot="5400000">
            <a:off x="5907424" y="2306561"/>
            <a:ext cx="260797" cy="562729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49" name="Connector: Elbow 148"/>
          <p:cNvCxnSpPr>
            <a:stCxn id="17" idx="2"/>
            <a:endCxn id="53" idx="0"/>
          </p:cNvCxnSpPr>
          <p:nvPr/>
        </p:nvCxnSpPr>
        <p:spPr bwMode="auto">
          <a:xfrm rot="16200000" flipH="1">
            <a:off x="6367722" y="2408990"/>
            <a:ext cx="851559" cy="948631"/>
          </a:xfrm>
          <a:prstGeom prst="bentConnector3">
            <a:avLst>
              <a:gd name="adj1" fmla="val 5482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1" name="Connector: Elbow 150"/>
          <p:cNvCxnSpPr/>
          <p:nvPr/>
        </p:nvCxnSpPr>
        <p:spPr bwMode="auto">
          <a:xfrm rot="16200000" flipH="1">
            <a:off x="7187333" y="1588061"/>
            <a:ext cx="1590714" cy="332700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2" name="Connector: Elbow 151"/>
          <p:cNvCxnSpPr>
            <a:stCxn id="17" idx="2"/>
            <a:endCxn id="81" idx="0"/>
          </p:cNvCxnSpPr>
          <p:nvPr/>
        </p:nvCxnSpPr>
        <p:spPr bwMode="auto">
          <a:xfrm rot="16200000" flipH="1">
            <a:off x="7578473" y="1198240"/>
            <a:ext cx="1590714" cy="410928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3" name="Connector: Elbow 152"/>
          <p:cNvCxnSpPr>
            <a:stCxn id="17" idx="2"/>
            <a:endCxn id="54" idx="0"/>
          </p:cNvCxnSpPr>
          <p:nvPr/>
        </p:nvCxnSpPr>
        <p:spPr bwMode="auto">
          <a:xfrm rot="16200000" flipH="1">
            <a:off x="6803409" y="1973303"/>
            <a:ext cx="902929" cy="1871375"/>
          </a:xfrm>
          <a:prstGeom prst="bentConnector3">
            <a:avLst>
              <a:gd name="adj1" fmla="val 5120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4" name="Connector: Elbow 153"/>
          <p:cNvCxnSpPr/>
          <p:nvPr/>
        </p:nvCxnSpPr>
        <p:spPr bwMode="auto">
          <a:xfrm rot="16200000" flipH="1">
            <a:off x="7952721" y="823993"/>
            <a:ext cx="1638420" cy="4905489"/>
          </a:xfrm>
          <a:prstGeom prst="bentConnector3">
            <a:avLst>
              <a:gd name="adj1" fmla="val 2807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5" name="Connector: Elbow 154"/>
          <p:cNvCxnSpPr/>
          <p:nvPr/>
        </p:nvCxnSpPr>
        <p:spPr bwMode="auto">
          <a:xfrm rot="16200000" flipH="1">
            <a:off x="8568204" y="208508"/>
            <a:ext cx="915263" cy="5413301"/>
          </a:xfrm>
          <a:prstGeom prst="bentConnector3">
            <a:avLst>
              <a:gd name="adj1" fmla="val 4986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2" name="Connector: Elbow 191"/>
          <p:cNvCxnSpPr>
            <a:stCxn id="53" idx="2"/>
            <a:endCxn id="94" idx="0"/>
          </p:cNvCxnSpPr>
          <p:nvPr/>
        </p:nvCxnSpPr>
        <p:spPr bwMode="auto">
          <a:xfrm rot="16200000" flipH="1">
            <a:off x="7409075" y="3716468"/>
            <a:ext cx="248405" cy="53092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5" name="Connector: Elbow 194"/>
          <p:cNvCxnSpPr>
            <a:stCxn id="53" idx="2"/>
            <a:endCxn id="107" idx="0"/>
          </p:cNvCxnSpPr>
          <p:nvPr/>
        </p:nvCxnSpPr>
        <p:spPr bwMode="auto">
          <a:xfrm rot="5400000">
            <a:off x="6796922" y="4322503"/>
            <a:ext cx="935673" cy="611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35" name="Flowchart: Process 234"/>
          <p:cNvSpPr/>
          <p:nvPr/>
        </p:nvSpPr>
        <p:spPr bwMode="auto">
          <a:xfrm>
            <a:off x="911247" y="1148474"/>
            <a:ext cx="1270000" cy="190500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800" b="1">
              <a:latin typeface="Arial Narrow" panose="020B0606020202030204" pitchFamily="34" charset="0"/>
            </a:endParaRPr>
          </a:p>
        </p:txBody>
      </p:sp>
      <p:sp>
        <p:nvSpPr>
          <p:cNvPr id="226" name="Title 2"/>
          <p:cNvSpPr>
            <a:spLocks noGrp="1"/>
          </p:cNvSpPr>
          <p:nvPr>
            <p:ph type="title"/>
          </p:nvPr>
        </p:nvSpPr>
        <p:spPr>
          <a:xfrm>
            <a:off x="623493" y="80803"/>
            <a:ext cx="10514013" cy="332399"/>
          </a:xfrm>
        </p:spPr>
        <p:txBody>
          <a:bodyPr/>
          <a:lstStyle/>
          <a:p>
            <a:r>
              <a:rPr lang="en-US" sz="2400" dirty="0">
                <a:solidFill>
                  <a:schemeClr val="tx2"/>
                </a:solidFill>
              </a:rPr>
              <a:t>Emerging Relativity of roles – SBUs (BU-A)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46" name="106"/>
          <p:cNvSpPr/>
          <p:nvPr/>
        </p:nvSpPr>
        <p:spPr bwMode="auto">
          <a:xfrm>
            <a:off x="5849660" y="491682"/>
            <a:ext cx="939049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SBU Head – BU-A (</a:t>
            </a:r>
            <a:r>
              <a:rPr lang="en-US" sz="850" dirty="0"/>
              <a:t>CX</a:t>
            </a:r>
            <a:r>
              <a:rPr lang="en-US" sz="850" b="0" i="0" dirty="0"/>
              <a:t>1) </a:t>
            </a:r>
            <a:r>
              <a:rPr lang="en-US" sz="850" b="1" dirty="0"/>
              <a:t>1418  </a:t>
            </a:r>
            <a:endParaRPr lang="en-US" sz="850" b="1" dirty="0"/>
          </a:p>
        </p:txBody>
      </p:sp>
      <p:cxnSp>
        <p:nvCxnSpPr>
          <p:cNvPr id="347" name="Connector: Elbow 346"/>
          <p:cNvCxnSpPr>
            <a:stCxn id="346" idx="2"/>
            <a:endCxn id="17" idx="0"/>
          </p:cNvCxnSpPr>
          <p:nvPr/>
        </p:nvCxnSpPr>
        <p:spPr bwMode="auto">
          <a:xfrm rot="16200000" flipH="1">
            <a:off x="5884903" y="1474603"/>
            <a:ext cx="868565" cy="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354" name="10502"/>
          <p:cNvSpPr/>
          <p:nvPr/>
        </p:nvSpPr>
        <p:spPr bwMode="auto">
          <a:xfrm>
            <a:off x="697188" y="2673653"/>
            <a:ext cx="850900" cy="532455"/>
          </a:xfrm>
          <a:prstGeom prst="flowChartProcess">
            <a:avLst/>
          </a:prstGeom>
          <a:solidFill>
            <a:srgbClr val="D6FFF6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Head-Business Development (BI) (</a:t>
            </a:r>
            <a:r>
              <a:rPr lang="en-US" sz="850" dirty="0"/>
              <a:t>L2B</a:t>
            </a:r>
            <a:r>
              <a:rPr lang="en-US" sz="850" b="0" i="0" dirty="0"/>
              <a:t>/M1) </a:t>
            </a:r>
            <a:r>
              <a:rPr lang="en-US" sz="850" b="1" dirty="0"/>
              <a:t>579</a:t>
            </a:r>
            <a:endParaRPr lang="en-US" sz="850" b="1" dirty="0"/>
          </a:p>
        </p:txBody>
      </p:sp>
      <p:cxnSp>
        <p:nvCxnSpPr>
          <p:cNvPr id="355" name="Connector: Elbow 354"/>
          <p:cNvCxnSpPr>
            <a:stCxn id="346" idx="2"/>
            <a:endCxn id="354" idx="0"/>
          </p:cNvCxnSpPr>
          <p:nvPr/>
        </p:nvCxnSpPr>
        <p:spPr bwMode="auto">
          <a:xfrm rot="5400000">
            <a:off x="2904247" y="-741286"/>
            <a:ext cx="1633331" cy="5196547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71" name="Slide Number Placeholder 4"/>
          <p:cNvSpPr txBox="1"/>
          <p:nvPr/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95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190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SzTx/>
              <a:buFont typeface="Wingdings" panose="05000000000000000000" pitchFamily="2" charset="2"/>
              <a:buNone/>
              <a:defRPr/>
            </a:pPr>
            <a:fld id="{8D106B86-2C1D-4C37-AAEC-BECB664F03FD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655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</a:fld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srgbClr val="00655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2" name="1060101"/>
          <p:cNvSpPr/>
          <p:nvPr/>
        </p:nvSpPr>
        <p:spPr bwMode="auto">
          <a:xfrm>
            <a:off x="2508320" y="2629057"/>
            <a:ext cx="9251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Head-Operations, (</a:t>
            </a:r>
            <a:r>
              <a:rPr lang="en-US" sz="850" dirty="0"/>
              <a:t>L</a:t>
            </a:r>
            <a:r>
              <a:rPr lang="en-US" sz="850" b="0" i="0" dirty="0"/>
              <a:t>2B) </a:t>
            </a:r>
            <a:r>
              <a:rPr lang="en-US" sz="850" b="1" dirty="0"/>
              <a:t>666</a:t>
            </a:r>
            <a:endParaRPr lang="en-US" sz="850" b="1" dirty="0"/>
          </a:p>
        </p:txBody>
      </p:sp>
      <p:cxnSp>
        <p:nvCxnSpPr>
          <p:cNvPr id="128" name="Connector: Elbow 127"/>
          <p:cNvCxnSpPr>
            <a:stCxn id="17" idx="1"/>
            <a:endCxn id="112" idx="0"/>
          </p:cNvCxnSpPr>
          <p:nvPr/>
        </p:nvCxnSpPr>
        <p:spPr bwMode="auto">
          <a:xfrm rot="10800000" flipV="1">
            <a:off x="2970890" y="2183207"/>
            <a:ext cx="2913956" cy="445850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30" name="Isosceles Triangle 129"/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31" name="Isosceles Triangle 130"/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extBox 1"/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  <a:endParaRPr lang="en-US" sz="800" i="1"/>
          </a:p>
        </p:txBody>
      </p:sp>
      <p:sp>
        <p:nvSpPr>
          <p:cNvPr id="132" name="TextBox 131"/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  <a:endParaRPr lang="en-US" sz="800" i="1"/>
          </a:p>
        </p:txBody>
      </p:sp>
      <p:sp>
        <p:nvSpPr>
          <p:cNvPr id="133" name="10211"/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4" name="10211"/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5" name="TextBox 134"/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  <a:endParaRPr lang="en-US" sz="800" i="1"/>
          </a:p>
        </p:txBody>
      </p:sp>
      <p:sp>
        <p:nvSpPr>
          <p:cNvPr id="136" name="TextBox 135"/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  <a:endParaRPr lang="en-US" sz="800" i="1"/>
          </a:p>
        </p:txBody>
      </p:sp>
      <p:sp>
        <p:nvSpPr>
          <p:cNvPr id="141" name="TextBox 140"/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  <a:endParaRPr lang="en-US" sz="800" i="1"/>
          </a:p>
        </p:txBody>
      </p:sp>
      <p:sp>
        <p:nvSpPr>
          <p:cNvPr id="142" name="TextBox 141"/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  <a:endParaRPr lang="en-US" sz="800" i="1"/>
          </a:p>
        </p:txBody>
      </p:sp>
      <p:pic>
        <p:nvPicPr>
          <p:cNvPr id="145" name="Graphic 144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56" name="Graphic 155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pic>
        <p:nvPicPr>
          <p:cNvPr id="157" name="Graphic 156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8524" y="910220"/>
            <a:ext cx="247485" cy="167943"/>
          </a:xfrm>
          <a:prstGeom prst="rect">
            <a:avLst/>
          </a:prstGeom>
        </p:spPr>
      </p:pic>
      <p:pic>
        <p:nvPicPr>
          <p:cNvPr id="159" name="Graphic 158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3774" y="2287657"/>
            <a:ext cx="247485" cy="167943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326344" y="910220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410191" y="1763372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Isosceles Triangle 160"/>
          <p:cNvSpPr/>
          <p:nvPr/>
        </p:nvSpPr>
        <p:spPr>
          <a:xfrm flipV="1">
            <a:off x="7540918" y="4834718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cxnSp>
        <p:nvCxnSpPr>
          <p:cNvPr id="164" name="Straight Connector 163"/>
          <p:cNvCxnSpPr/>
          <p:nvPr/>
        </p:nvCxnSpPr>
        <p:spPr>
          <a:xfrm>
            <a:off x="1277576" y="920266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164"/>
          <p:cNvSpPr/>
          <p:nvPr/>
        </p:nvSpPr>
        <p:spPr>
          <a:xfrm>
            <a:off x="7912671" y="5290670"/>
            <a:ext cx="2003227" cy="47427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Current incumbent placed at a higher grade than evaluated</a:t>
            </a:r>
            <a:endParaRPr lang="en-US" sz="800">
              <a:solidFill>
                <a:schemeClr val="tx1"/>
              </a:solidFill>
            </a:endParaRPr>
          </a:p>
        </p:txBody>
      </p:sp>
      <p:cxnSp>
        <p:nvCxnSpPr>
          <p:cNvPr id="166" name="Straight Connector 165"/>
          <p:cNvCxnSpPr/>
          <p:nvPr/>
        </p:nvCxnSpPr>
        <p:spPr>
          <a:xfrm>
            <a:off x="7580125" y="5281146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9" name="Table 3"/>
          <p:cNvGraphicFramePr>
            <a:graphicFrameLocks noGrp="1"/>
          </p:cNvGraphicFramePr>
          <p:nvPr/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/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7" name="Flowchart: Process 136"/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38" name="Flowchart: Process 137"/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39" name="Group 138"/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50%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44" name="Flowchart: Process 143"/>
          <p:cNvSpPr/>
          <p:nvPr/>
        </p:nvSpPr>
        <p:spPr bwMode="auto">
          <a:xfrm>
            <a:off x="180300" y="1928470"/>
            <a:ext cx="152156" cy="57064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/>
          </a:p>
        </p:txBody>
      </p:sp>
      <p:grpSp>
        <p:nvGrpSpPr>
          <p:cNvPr id="158" name="Group 157"/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60" name="Straight Arrow Connector 15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63" name="Flowchart: Process 162"/>
          <p:cNvSpPr/>
          <p:nvPr/>
        </p:nvSpPr>
        <p:spPr bwMode="auto">
          <a:xfrm flipH="1">
            <a:off x="81173" y="2574594"/>
            <a:ext cx="377233" cy="65085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338922" y="1943086"/>
            <a:ext cx="221783" cy="552690"/>
            <a:chOff x="332658" y="512279"/>
            <a:chExt cx="221783" cy="552690"/>
          </a:xfrm>
        </p:grpSpPr>
        <p:cxnSp>
          <p:nvCxnSpPr>
            <p:cNvPr id="168" name="Straight Arrow Connector 167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sp>
        <p:nvSpPr>
          <p:cNvPr id="170" name="Flowchart: Process 169"/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1" name="Group 170"/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72" name="Straight Arrow Connector 171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TextBox 17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sp>
        <p:nvSpPr>
          <p:cNvPr id="174" name="Flowchart: Process 173"/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5" name="Group 174"/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TextBox 17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35%</a:t>
              </a:r>
              <a:endParaRPr lang="en-US"/>
            </a:p>
          </p:txBody>
        </p:sp>
      </p:grpSp>
      <p:sp>
        <p:nvSpPr>
          <p:cNvPr id="178" name="Flowchart: Process 177"/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80" name="Straight Arrow Connector 17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20%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82" name="Flowchart: Process 181"/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83" name="Group 182"/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84" name="Straight Arrow Connector 183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86" name="10502"/>
          <p:cNvSpPr/>
          <p:nvPr/>
        </p:nvSpPr>
        <p:spPr bwMode="auto">
          <a:xfrm>
            <a:off x="1592300" y="2637150"/>
            <a:ext cx="850900" cy="532455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 Sales and Marketing (BUA) (L2A/L2B) </a:t>
            </a:r>
            <a:r>
              <a:rPr lang="en-US" sz="850" b="1" dirty="0"/>
              <a:t>666</a:t>
            </a:r>
            <a:endParaRPr lang="en-US" sz="850" b="1" dirty="0"/>
          </a:p>
        </p:txBody>
      </p:sp>
      <p:cxnSp>
        <p:nvCxnSpPr>
          <p:cNvPr id="189" name="Connector: Elbow 188"/>
          <p:cNvCxnSpPr>
            <a:stCxn id="346" idx="2"/>
            <a:endCxn id="186" idx="0"/>
          </p:cNvCxnSpPr>
          <p:nvPr/>
        </p:nvCxnSpPr>
        <p:spPr bwMode="auto">
          <a:xfrm rot="5400000">
            <a:off x="3370054" y="-311981"/>
            <a:ext cx="1596828" cy="4301435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4" name="Rectangle 13"/>
          <p:cNvSpPr/>
          <p:nvPr/>
        </p:nvSpPr>
        <p:spPr>
          <a:xfrm>
            <a:off x="928201" y="812792"/>
            <a:ext cx="3600486" cy="77182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High Step Gap (Almost): Manager will end up spending effort in working with this role / guiding / directing sales effort</a:t>
            </a:r>
            <a:endParaRPr lang="en-US" sz="80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Subordinate role is unlikely to be a potential successor to the manager’s role</a:t>
            </a: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96" name="1060101"/>
          <p:cNvSpPr/>
          <p:nvPr/>
        </p:nvSpPr>
        <p:spPr bwMode="auto">
          <a:xfrm>
            <a:off x="2113969" y="3336329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Plant Manager  (M3) </a:t>
            </a:r>
            <a:r>
              <a:rPr lang="en-US" sz="850" b="1" dirty="0"/>
              <a:t>449</a:t>
            </a:r>
            <a:endParaRPr lang="en-US" sz="850" b="1" dirty="0"/>
          </a:p>
        </p:txBody>
      </p:sp>
      <p:sp>
        <p:nvSpPr>
          <p:cNvPr id="197" name="1060101"/>
          <p:cNvSpPr/>
          <p:nvPr/>
        </p:nvSpPr>
        <p:spPr bwMode="auto">
          <a:xfrm>
            <a:off x="2114233" y="4022603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Section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(M3/M4/M5) </a:t>
            </a:r>
            <a:r>
              <a:rPr lang="en-US" sz="850" b="1" i="0" dirty="0"/>
              <a:t>353</a:t>
            </a:r>
            <a:endParaRPr lang="en-US" sz="850" b="1" dirty="0"/>
          </a:p>
        </p:txBody>
      </p:sp>
      <p:sp>
        <p:nvSpPr>
          <p:cNvPr id="198" name="1060101"/>
          <p:cNvSpPr/>
          <p:nvPr/>
        </p:nvSpPr>
        <p:spPr bwMode="auto">
          <a:xfrm>
            <a:off x="2100676" y="5506224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Shift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(M4/M5/M6/M7) </a:t>
            </a:r>
            <a:r>
              <a:rPr lang="en-US" sz="850" b="1" dirty="0"/>
              <a:t>261</a:t>
            </a:r>
            <a:endParaRPr lang="en-US" sz="850" b="1" dirty="0"/>
          </a:p>
        </p:txBody>
      </p:sp>
      <p:cxnSp>
        <p:nvCxnSpPr>
          <p:cNvPr id="210" name="Connector: Elbow 209"/>
          <p:cNvCxnSpPr/>
          <p:nvPr/>
        </p:nvCxnSpPr>
        <p:spPr bwMode="auto">
          <a:xfrm rot="16200000" flipH="1">
            <a:off x="7217746" y="1558968"/>
            <a:ext cx="932210" cy="2729329"/>
          </a:xfrm>
          <a:prstGeom prst="bentConnector3">
            <a:avLst>
              <a:gd name="adj1" fmla="val 49868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11" name="1050102"/>
          <p:cNvSpPr/>
          <p:nvPr/>
        </p:nvSpPr>
        <p:spPr bwMode="auto">
          <a:xfrm>
            <a:off x="4046302" y="3343192"/>
            <a:ext cx="841248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Head-Engineering (M1/M2) </a:t>
            </a:r>
            <a:r>
              <a:rPr lang="en-US" sz="850" b="1" dirty="0"/>
              <a:t>496</a:t>
            </a:r>
            <a:endParaRPr lang="en-US" sz="850" b="1" dirty="0"/>
          </a:p>
        </p:txBody>
      </p:sp>
      <p:sp>
        <p:nvSpPr>
          <p:cNvPr id="212" name="105010201"/>
          <p:cNvSpPr/>
          <p:nvPr/>
        </p:nvSpPr>
        <p:spPr bwMode="auto">
          <a:xfrm>
            <a:off x="3914467" y="4052867"/>
            <a:ext cx="678821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Lead-Civil (M4) 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3" name="105010202"/>
          <p:cNvSpPr/>
          <p:nvPr/>
        </p:nvSpPr>
        <p:spPr bwMode="auto">
          <a:xfrm>
            <a:off x="3108705" y="4040465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Lead-Instrumentation 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4" name="105010203"/>
          <p:cNvSpPr/>
          <p:nvPr/>
        </p:nvSpPr>
        <p:spPr bwMode="auto">
          <a:xfrm>
            <a:off x="4658581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Lead-Mechanical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5" name="105010205"/>
          <p:cNvSpPr/>
          <p:nvPr/>
        </p:nvSpPr>
        <p:spPr bwMode="auto">
          <a:xfrm>
            <a:off x="5490429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Lead-Utilities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6" name="105010204"/>
          <p:cNvSpPr/>
          <p:nvPr/>
        </p:nvSpPr>
        <p:spPr bwMode="auto">
          <a:xfrm>
            <a:off x="6346619" y="4112144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Lead-MIQA (M2/M3) </a:t>
            </a:r>
            <a:r>
              <a:rPr lang="en-US" sz="850" b="1" dirty="0"/>
              <a:t>333  </a:t>
            </a:r>
            <a:endParaRPr lang="en-US" sz="850" b="1" dirty="0"/>
          </a:p>
        </p:txBody>
      </p:sp>
      <p:cxnSp>
        <p:nvCxnSpPr>
          <p:cNvPr id="217" name="Connector: Elbow 216"/>
          <p:cNvCxnSpPr>
            <a:stCxn id="211" idx="2"/>
            <a:endCxn id="212" idx="0"/>
          </p:cNvCxnSpPr>
          <p:nvPr/>
        </p:nvCxnSpPr>
        <p:spPr bwMode="auto">
          <a:xfrm rot="5400000">
            <a:off x="4279885" y="3865825"/>
            <a:ext cx="161035" cy="21304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8" name="Connector: Elbow 217"/>
          <p:cNvCxnSpPr>
            <a:stCxn id="211" idx="2"/>
            <a:endCxn id="213" idx="0"/>
          </p:cNvCxnSpPr>
          <p:nvPr/>
        </p:nvCxnSpPr>
        <p:spPr bwMode="auto">
          <a:xfrm rot="5400000">
            <a:off x="3907810" y="3481348"/>
            <a:ext cx="148633" cy="96960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Connector: Elbow 218"/>
          <p:cNvCxnSpPr>
            <a:stCxn id="211" idx="2"/>
            <a:endCxn id="215" idx="0"/>
          </p:cNvCxnSpPr>
          <p:nvPr/>
        </p:nvCxnSpPr>
        <p:spPr bwMode="auto">
          <a:xfrm rot="16200000" flipH="1">
            <a:off x="5081940" y="3276817"/>
            <a:ext cx="182095" cy="1412123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0" name="Connector: Elbow 219"/>
          <p:cNvCxnSpPr/>
          <p:nvPr/>
        </p:nvCxnSpPr>
        <p:spPr bwMode="auto">
          <a:xfrm rot="16200000" flipH="1">
            <a:off x="5492198" y="2867388"/>
            <a:ext cx="220312" cy="2268313"/>
          </a:xfrm>
          <a:prstGeom prst="bentConnector3">
            <a:avLst>
              <a:gd name="adj1" fmla="val 45059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1" name="Connector: Elbow 220"/>
          <p:cNvCxnSpPr>
            <a:stCxn id="211" idx="2"/>
            <a:endCxn id="214" idx="0"/>
          </p:cNvCxnSpPr>
          <p:nvPr/>
        </p:nvCxnSpPr>
        <p:spPr bwMode="auto">
          <a:xfrm rot="16200000" flipH="1">
            <a:off x="4666016" y="3692741"/>
            <a:ext cx="182095" cy="580275"/>
          </a:xfrm>
          <a:prstGeom prst="bentConnector3">
            <a:avLst>
              <a:gd name="adj1" fmla="val 50001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2" name="Connector: Elbow 221"/>
          <p:cNvCxnSpPr>
            <a:stCxn id="17" idx="1"/>
            <a:endCxn id="211" idx="0"/>
          </p:cNvCxnSpPr>
          <p:nvPr/>
        </p:nvCxnSpPr>
        <p:spPr bwMode="auto">
          <a:xfrm rot="10800000" flipV="1">
            <a:off x="4466926" y="2183206"/>
            <a:ext cx="1417920" cy="1159985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13" name="Isosceles Triangle 112"/>
          <p:cNvSpPr/>
          <p:nvPr/>
        </p:nvSpPr>
        <p:spPr>
          <a:xfrm>
            <a:off x="6052666" y="2799158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4" name="Isosceles Triangle 113"/>
          <p:cNvSpPr/>
          <p:nvPr/>
        </p:nvSpPr>
        <p:spPr>
          <a:xfrm>
            <a:off x="2905181" y="3458172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5" name="10408"/>
          <p:cNvSpPr/>
          <p:nvPr/>
        </p:nvSpPr>
        <p:spPr bwMode="auto">
          <a:xfrm>
            <a:off x="615764" y="4215461"/>
            <a:ext cx="1310919" cy="474637"/>
          </a:xfrm>
          <a:prstGeom prst="flowChartProcess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850" b="0" i="0" dirty="0"/>
              <a:t>Executive Assistant (to SBU Head) (M1)  </a:t>
            </a:r>
            <a:r>
              <a:rPr lang="en-US" sz="850" b="1" dirty="0"/>
              <a:t>353</a:t>
            </a:r>
            <a:endParaRPr lang="en-US" sz="850" b="1" dirty="0"/>
          </a:p>
        </p:txBody>
      </p:sp>
      <p:sp>
        <p:nvSpPr>
          <p:cNvPr id="116" name="Isosceles Triangle 115"/>
          <p:cNvSpPr/>
          <p:nvPr/>
        </p:nvSpPr>
        <p:spPr>
          <a:xfrm flipV="1">
            <a:off x="1769233" y="424663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8D106B86-2C1D-4C37-AAEC-BECB664F03FD}" type="slidenum">
              <a:rPr lang="en-GB" smtClean="0"/>
            </a:fld>
            <a:endParaRPr lang="en-GB"/>
          </a:p>
        </p:txBody>
      </p:sp>
      <p:pic>
        <p:nvPicPr>
          <p:cNvPr id="6" name="Picture 5" descr="img (1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860" y="0"/>
            <a:ext cx="117544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443532" y="1943086"/>
            <a:ext cx="0" cy="55269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 bwMode="auto">
          <a:xfrm>
            <a:off x="117553" y="113759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07" name="Straight Connector 206"/>
          <p:cNvCxnSpPr/>
          <p:nvPr/>
        </p:nvCxnSpPr>
        <p:spPr bwMode="auto">
          <a:xfrm>
            <a:off x="117553" y="18495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0" name="Straight Connector 209"/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3" name="Straight Connector 212"/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6" name="Straight Connector 215"/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Straight Connector 218"/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26" name="Title 2"/>
          <p:cNvSpPr>
            <a:spLocks noGrp="1"/>
          </p:cNvSpPr>
          <p:nvPr>
            <p:ph type="title"/>
          </p:nvPr>
        </p:nvSpPr>
        <p:spPr>
          <a:xfrm>
            <a:off x="619996" y="73725"/>
            <a:ext cx="10514013" cy="332399"/>
          </a:xfrm>
        </p:spPr>
        <p:txBody>
          <a:bodyPr/>
          <a:lstStyle/>
          <a:p>
            <a:r>
              <a:rPr lang="en-US" sz="2400">
                <a:solidFill>
                  <a:schemeClr val="tx2"/>
                </a:solidFill>
              </a:rPr>
              <a:t>Emerging Relativity of roles – SCM 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41" name="109"/>
          <p:cNvSpPr/>
          <p:nvPr/>
        </p:nvSpPr>
        <p:spPr bwMode="auto">
          <a:xfrm>
            <a:off x="5284083" y="1233259"/>
            <a:ext cx="1026214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Head - Supply Chain (New role ) </a:t>
            </a:r>
            <a:r>
              <a:rPr lang="en-US" sz="850" b="1"/>
              <a:t>1252  </a:t>
            </a:r>
            <a:endParaRPr lang="en-US" sz="850" b="1"/>
          </a:p>
        </p:txBody>
      </p:sp>
      <p:sp>
        <p:nvSpPr>
          <p:cNvPr id="42" name="10902"/>
          <p:cNvSpPr/>
          <p:nvPr/>
        </p:nvSpPr>
        <p:spPr bwMode="auto">
          <a:xfrm>
            <a:off x="2637079" y="1918648"/>
            <a:ext cx="1402028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Head-Strategic Sourcing (Raw Materials)/ </a:t>
            </a:r>
            <a:r>
              <a:rPr lang="en-US" sz="850" b="0" i="0"/>
              <a:t>Head-Materials (</a:t>
            </a:r>
            <a:r>
              <a:rPr lang="en-US" sz="850"/>
              <a:t>L</a:t>
            </a:r>
            <a:r>
              <a:rPr lang="en-US" sz="850" b="0" i="0"/>
              <a:t>1A</a:t>
            </a:r>
            <a:r>
              <a:rPr lang="en-US" sz="850" b="0" i="0" dirty="0"/>
              <a:t>) </a:t>
            </a:r>
            <a:r>
              <a:rPr lang="en-US" sz="850" b="1" dirty="0"/>
              <a:t>732</a:t>
            </a:r>
            <a:endParaRPr lang="en-US" sz="850" b="1" dirty="0"/>
          </a:p>
        </p:txBody>
      </p:sp>
      <p:sp>
        <p:nvSpPr>
          <p:cNvPr id="43" name="10901"/>
          <p:cNvSpPr/>
          <p:nvPr/>
        </p:nvSpPr>
        <p:spPr bwMode="auto">
          <a:xfrm>
            <a:off x="6310297" y="2650484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Head-Commercial (</a:t>
            </a:r>
            <a:r>
              <a:rPr lang="en-US" sz="850" dirty="0"/>
              <a:t>L</a:t>
            </a:r>
            <a:r>
              <a:rPr lang="en-US" sz="850" b="0" i="0" dirty="0"/>
              <a:t>1C) </a:t>
            </a:r>
            <a:r>
              <a:rPr lang="en-US" sz="850" b="1" dirty="0"/>
              <a:t>611  </a:t>
            </a:r>
            <a:endParaRPr lang="en-US" sz="850" b="1" dirty="0"/>
          </a:p>
        </p:txBody>
      </p:sp>
      <p:sp>
        <p:nvSpPr>
          <p:cNvPr id="44" name="1090201"/>
          <p:cNvSpPr/>
          <p:nvPr/>
        </p:nvSpPr>
        <p:spPr bwMode="auto">
          <a:xfrm>
            <a:off x="2637079" y="3344632"/>
            <a:ext cx="1241236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Lead-Materials /      Lead-Sourcing (Raw Materials) (M3/M4) </a:t>
            </a:r>
            <a:r>
              <a:rPr lang="en-US" sz="850" b="1" dirty="0"/>
              <a:t>438  </a:t>
            </a:r>
            <a:endParaRPr lang="en-US" sz="850" b="1" dirty="0"/>
          </a:p>
        </p:txBody>
      </p:sp>
      <p:sp>
        <p:nvSpPr>
          <p:cNvPr id="45" name="1090101"/>
          <p:cNvSpPr/>
          <p:nvPr/>
        </p:nvSpPr>
        <p:spPr bwMode="auto">
          <a:xfrm>
            <a:off x="5662200" y="405966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 Logistics  (M4)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46" name="1090102"/>
          <p:cNvSpPr/>
          <p:nvPr/>
        </p:nvSpPr>
        <p:spPr bwMode="auto">
          <a:xfrm>
            <a:off x="7370314" y="406211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Lead-Commercial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88" name="Isosceles Triangle 87"/>
          <p:cNvSpPr/>
          <p:nvPr/>
        </p:nvSpPr>
        <p:spPr>
          <a:xfrm>
            <a:off x="3730407" y="3396055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87" name="Isosceles Triangle 86"/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1" name="Isosceles Triangle 90"/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2" name="TextBox 91"/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  <a:endParaRPr lang="en-US" sz="800" i="1"/>
          </a:p>
        </p:txBody>
      </p:sp>
      <p:sp>
        <p:nvSpPr>
          <p:cNvPr id="93" name="TextBox 92"/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  <a:endParaRPr lang="en-US" sz="800" i="1"/>
          </a:p>
        </p:txBody>
      </p:sp>
      <p:sp>
        <p:nvSpPr>
          <p:cNvPr id="94" name="10211"/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5" name="10211"/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6" name="TextBox 95"/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  <a:endParaRPr lang="en-US" sz="800" i="1"/>
          </a:p>
        </p:txBody>
      </p:sp>
      <p:sp>
        <p:nvSpPr>
          <p:cNvPr id="97" name="TextBox 96"/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  <a:endParaRPr lang="en-US" sz="800" i="1"/>
          </a:p>
        </p:txBody>
      </p:sp>
      <p:sp>
        <p:nvSpPr>
          <p:cNvPr id="98" name="TextBox 97"/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  <a:endParaRPr lang="en-US" sz="800" i="1"/>
          </a:p>
        </p:txBody>
      </p:sp>
      <p:sp>
        <p:nvSpPr>
          <p:cNvPr id="99" name="TextBox 98"/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  <a:endParaRPr lang="en-US" sz="800" i="1"/>
          </a:p>
        </p:txBody>
      </p:sp>
      <p:pic>
        <p:nvPicPr>
          <p:cNvPr id="100" name="Graphic 99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01" name="Graphic 100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graphicFrame>
        <p:nvGraphicFramePr>
          <p:cNvPr id="102" name="Table 3"/>
          <p:cNvGraphicFramePr>
            <a:graphicFrameLocks noGrp="1"/>
          </p:cNvGraphicFramePr>
          <p:nvPr/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/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3" name="Flowchart: Process 102"/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04" name="Flowchart: Process 103"/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06" name="Straight Arrow Connector 10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50%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10" name="Straight Arrow Connector 10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16" name="Flowchart: Process 115"/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120" name="Flowchart: Process 119"/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1" name="Group 120"/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22" name="Straight Arrow Connector 121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35%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24" name="Flowchart: Process 123"/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26" name="Straight Arrow Connector 12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20%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28" name="Flowchart: Process 127"/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30" name="Straight Arrow Connector 12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TextBox 13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2" name="Flowchart: Process 1"/>
          <p:cNvSpPr/>
          <p:nvPr/>
        </p:nvSpPr>
        <p:spPr bwMode="auto">
          <a:xfrm>
            <a:off x="169649" y="1928158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3" name="Flowchart: Process 2"/>
          <p:cNvSpPr/>
          <p:nvPr/>
        </p:nvSpPr>
        <p:spPr bwMode="auto">
          <a:xfrm>
            <a:off x="169649" y="264678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8922" y="2136745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 panose="020B0604020202020204"/>
              </a:rPr>
              <a:t>40%</a:t>
            </a:r>
            <a:endParaRPr lang="en-US" sz="700" i="1">
              <a:latin typeface="Arial Narrow"/>
              <a:cs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1004" y="2819768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 panose="020B0604020202020204"/>
              </a:rPr>
              <a:t>40%</a:t>
            </a:r>
            <a:endParaRPr lang="en-US" sz="700" i="1">
              <a:latin typeface="Arial Narrow"/>
              <a:cs typeface="Arial" panose="020B0604020202020204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35" name="Straight Arrow Connector 134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cxnSp>
        <p:nvCxnSpPr>
          <p:cNvPr id="22" name="Connector: Elbow 21"/>
          <p:cNvCxnSpPr>
            <a:stCxn id="41" idx="2"/>
            <a:endCxn id="42" idx="0"/>
          </p:cNvCxnSpPr>
          <p:nvPr/>
        </p:nvCxnSpPr>
        <p:spPr>
          <a:xfrm rot="5400000">
            <a:off x="4498548" y="620005"/>
            <a:ext cx="138189" cy="245909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/>
          <p:cNvCxnSpPr>
            <a:stCxn id="41" idx="2"/>
            <a:endCxn id="43" idx="0"/>
          </p:cNvCxnSpPr>
          <p:nvPr/>
        </p:nvCxnSpPr>
        <p:spPr>
          <a:xfrm rot="16200000" flipH="1">
            <a:off x="5835631" y="1742017"/>
            <a:ext cx="870025" cy="946907"/>
          </a:xfrm>
          <a:prstGeom prst="bentConnector3">
            <a:avLst>
              <a:gd name="adj1" fmla="val 748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/>
          <p:cNvCxnSpPr>
            <a:stCxn id="43" idx="2"/>
            <a:endCxn id="45" idx="0"/>
          </p:cNvCxnSpPr>
          <p:nvPr/>
        </p:nvCxnSpPr>
        <p:spPr>
          <a:xfrm rot="5400000">
            <a:off x="5989057" y="3304628"/>
            <a:ext cx="861985" cy="64809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/>
          <p:cNvCxnSpPr>
            <a:stCxn id="43" idx="2"/>
            <a:endCxn id="46" idx="0"/>
          </p:cNvCxnSpPr>
          <p:nvPr/>
        </p:nvCxnSpPr>
        <p:spPr>
          <a:xfrm rot="16200000" flipH="1">
            <a:off x="6841888" y="3099892"/>
            <a:ext cx="864435" cy="106001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/>
          <p:cNvCxnSpPr>
            <a:stCxn id="42" idx="2"/>
            <a:endCxn id="44" idx="0"/>
          </p:cNvCxnSpPr>
          <p:nvPr/>
        </p:nvCxnSpPr>
        <p:spPr>
          <a:xfrm rot="5400000">
            <a:off x="2858503" y="2865042"/>
            <a:ext cx="878784" cy="80396"/>
          </a:xfrm>
          <a:prstGeom prst="bentConnector3">
            <a:avLst>
              <a:gd name="adj1" fmla="val 89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9788" y="3235099"/>
            <a:ext cx="6050869" cy="387798"/>
          </a:xfrm>
        </p:spPr>
        <p:txBody>
          <a:bodyPr/>
          <a:lstStyle/>
          <a:p>
            <a:r>
              <a:rPr lang="en-US" sz="2800" spc="-5">
                <a:solidFill>
                  <a:srgbClr val="FFFFFF"/>
                </a:solidFill>
              </a:rPr>
              <a:t>End of the Document</a:t>
            </a:r>
            <a:endParaRPr lang="en-US" sz="2800" spc="-5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89700"/>
            <a:ext cx="504825" cy="231775"/>
          </a:xfrm>
        </p:spPr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rn Ferry - Who we are">
  <a:themeElements>
    <a:clrScheme name="Korn Ferry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006550"/>
      </a:accent1>
      <a:accent2>
        <a:srgbClr val="77BC1F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002060"/>
      </a:hlink>
      <a:folHlink>
        <a:srgbClr val="00206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orn Ferry - Amethyst">
  <a:themeElements>
    <a:clrScheme name="KF - Amethyst Palette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940A7A"/>
      </a:accent1>
      <a:accent2>
        <a:srgbClr val="750060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750060"/>
      </a:hlink>
      <a:folHlink>
        <a:srgbClr val="92919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��< ? x m l   v e r s i o n = " 1 . 0 " ? > < c t : c o n t e n t T y p e S c h e m a   c t : _ = " "   m a : _ = " "   m a : c o n t e n t T y p e N a m e = " D o c u m e n t "   m a : c o n t e n t T y p e I D = " 0 x 0 1 0 1 0 0 8 4 1 3 B 0 7 C 9 A 9 D 4 6 4 7 8 C C 2 D E C 1 B 7 1 7 F C 5 C "   m a : c o n t e n t T y p e V e r s i o n = " 1 2 "   m a : c o n t e n t T y p e D e s c r i p t i o n = " C r e a t e   a   n e w   d o c u m e n t . "   m a : c o n t e n t T y p e S c o p e = " "   m a : v e r s i o n I D = " 9 d 8 8 3 a 4 8 b 8 c e 3 6 e 9 6 0 8 1 5 e 1 b 2 6 c 7 6 0 1 2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0 b e 8 7 3 9 f 2 a 1 8 c 9 4 0 0 9 f 4 8 a 9 e 7 3 b 1 2 8 f d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c 6 1 8 3 e 3 2 - 5 c 5 0 - 4 c d a - b 3 3 3 - 0 c 3 b a 0 5 7 7 6 2 f "   x m l n s : n s 3 = " d a c 4 0 9 0 2 - a f c 8 - 4 d b d - 8 0 d 4 - 3 4 3 3 b 3 d 1 f 9 0 5 " >  
 < x s d : i m p o r t   n a m e s p a c e = " c 6 1 8 3 e 3 2 - 5 c 5 0 - 4 c d a - b 3 3 3 - 0 c 3 b a 0 5 7 7 6 2 f " / >  
 < x s d : i m p o r t   n a m e s p a c e = " d a c 4 0 9 0 2 - a f c 8 - 4 d b d - 8 0 d 4 - 3 4 3 3 b 3 d 1 f 9 0 5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T a g s "   m i n O c c u r s = " 0 " / >  
 < x s d : e l e m e n t   r e f = " n s 2 : M e d i a S e r v i c e G e n e r a t i o n T i m e "   m i n O c c u r s = " 0 " / >  
 < x s d : e l e m e n t   r e f = " n s 2 : M e d i a S e r v i c e E v e n t H a s h C o d e "   m i n O c c u r s = " 0 " / >  
 < x s d : e l e m e n t   r e f = " n s 2 : M e d i a S e r v i c e O C R "   m i n O c c u r s = " 0 " / >  
 < x s d : e l e m e n t   r e f = " n s 2 : M e d i a S e r v i c e D a t e T a k e n "   m i n O c c u r s = " 0 " / >  
 < x s d : e l e m e n t   r e f = " n s 2 : M e d i a S e r v i c e O b j e c t D e t e c t o r V e r s i o n s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c 6 1 8 3 e 3 2 - 5 c 5 0 - 4 c d a - b 3 3 3 - 0 c 3 b a 0 5 7 7 6 2 f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A u t o K e y P o i n t s "   m a : i n d e x = " 1 0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1 "   n i l l a b l e = " t r u e "   m a : d i s p l a y N a m e = " K e y P o i n t s "   m a : i n t e r n a l N a m e = " M e d i a S e r v i c e K e y P o i n t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A u t o T a g s "   m a : i n d e x = " 1 4 "   n i l l a b l e = " t r u e "   m a : d i s p l a y N a m e = "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5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6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O C R "   m a : i n d e x = " 1 7 "   n i l l a b l e = " t r u e "   m a : d i s p l a y N a m e = " E x t r a c t e d   T e x t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O b j e c t D e t e c t o r V e r s i o n s "   m a : i n d e x = " 1 9 "   n i l l a b l e = " t r u e "   m a : d i s p l a y N a m e = " M e d i a S e r v i c e O b j e c t D e t e c t o r V e r s i o n s "   m a : h i d d e n = " t r u e "   m a : i n d e x e d = " t r u e "   m a : i n t e r n a l N a m e = " M e d i a S e r v i c e O b j e c t D e t e c t o r V e r s i o n s "   m a : r e a d O n l y = " t r u e " >  
 < x s d : s i m p l e T y p e >  
 < x s d : r e s t r i c t i o n   b a s e = " d m s : T e x t " / >  
 < / x s d : s i m p l e T y p e >  
 < / x s d : e l e m e n t >  
 < / x s d : s c h e m a >  
 < x s d : s c h e m a   t a r g e t N a m e s p a c e = " d a c 4 0 9 0 2 - a f c 8 - 4 d b d - 8 0 d 4 - 3 4 3 3 b 3 d 1 f 9 0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2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3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2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S h a r e d W i t h U s e r s   x m l n s = " d a c 4 0 9 0 2 - a f c 8 - 4 d b d - 8 0 d 4 - 3 4 3 3 b 3 d 1 f 9 0 5 " > < U s e r I n f o > < D i s p l a y N a m e > N T   S e r v i c e \ s p s e a r c h < / D i s p l a y N a m e > < A c c o u n t I d > 9 < / A c c o u n t I d > < A c c o u n t T y p e / > < / U s e r I n f o > < U s e r I n f o > < D i s p l a y N a m e > M e d h a   G u p t a < / D i s p l a y N a m e > < A c c o u n t I d > 7 0 < / A c c o u n t I d > < A c c o u n t T y p e / > < / U s e r I n f o > < U s e r I n f o > < D i s p l a y N a m e > N a n d i n i   M a h e s h w a r i < / D i s p l a y N a m e > < A c c o u n t I d > 9 5 < / A c c o u n t I d > < A c c o u n t T y p e / > < / U s e r I n f o > < U s e r I n f o > < D i s p l a y N a m e > D o n g k h e n   T o n s i n g < / D i s p l a y N a m e > < A c c o u n t I d > 8 4 < / A c c o u n t I d > < A c c o u n t T y p e / > < / U s e r I n f o > < U s e r I n f o > < D i s p l a y N a m e > S a g a r   S a w h n e y < / D i s p l a y N a m e > < A c c o u n t I d > 1 2 < / A c c o u n t I d > < A c c o u n t T y p e / > < / U s e r I n f o > < U s e r I n f o > < D i s p l a y N a m e > A m i t   K u m a r < / D i s p l a y N a m e > < A c c o u n t I d > 1 1 < / A c c o u n t I d > < A c c o u n t T y p e / > < / U s e r I n f o > < / S h a r e d W i t h U s e r s > < / d o c u m e n t M a n a g e m e n t > < / p : p r o p e r t i e s > 
</file>

<file path=customXml/item3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Props1.xml><?xml version="1.0" encoding="utf-8"?>
<ds:datastoreItem xmlns:ds="http://schemas.openxmlformats.org/officeDocument/2006/customXml" ds:itemID="{8F8CD010-3D12-4683-9E60-E818995D9620}">
  <ds:schemaRefs/>
</ds:datastoreItem>
</file>

<file path=customXml/itemProps2.xml><?xml version="1.0" encoding="utf-8"?>
<ds:datastoreItem xmlns:ds="http://schemas.openxmlformats.org/officeDocument/2006/customXml" ds:itemID="{C98FD7B0-2A4A-482B-9E25-32143B34BC37}">
  <ds:schemaRefs/>
</ds:datastoreItem>
</file>

<file path=customXml/itemProps3.xml><?xml version="1.0" encoding="utf-8"?>
<ds:datastoreItem xmlns:ds="http://schemas.openxmlformats.org/officeDocument/2006/customXml" ds:itemID="{4C900927-8632-4602-90D8-E11CEDF120F6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2355</Words>
  <Application>WPS Presentation</Application>
  <PresentationFormat>Widescreen</PresentationFormat>
  <Paragraphs>231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SimSun</vt:lpstr>
      <vt:lpstr>Wingdings</vt:lpstr>
      <vt:lpstr>Wingdings 2</vt:lpstr>
      <vt:lpstr>Wingdings</vt:lpstr>
      <vt:lpstr>Arial</vt:lpstr>
      <vt:lpstr>Arial Narrow</vt:lpstr>
      <vt:lpstr>Arial Narrow</vt:lpstr>
      <vt:lpstr>Microsoft YaHei</vt:lpstr>
      <vt:lpstr>Arial Unicode MS</vt:lpstr>
      <vt:lpstr>Calibri</vt:lpstr>
      <vt:lpstr>Korn Ferry - Who we are</vt:lpstr>
      <vt:lpstr>Korn Ferry - Amethyst</vt:lpstr>
      <vt:lpstr>PowerPoint 演示文稿</vt:lpstr>
      <vt:lpstr>Legends on the detailed relativity charts** and analysis [2/2] </vt:lpstr>
      <vt:lpstr>Emerging Relativity of roles – SBUs (BU-A)</vt:lpstr>
      <vt:lpstr>PowerPoint 演示文稿</vt:lpstr>
      <vt:lpstr>Emerging Relativity of roles – SCM </vt:lpstr>
      <vt:lpstr>End of the Document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2020</dc:title>
  <dc:creator>Akshit Bhasin</dc:creator>
  <cp:lastModifiedBy>yash</cp:lastModifiedBy>
  <cp:revision>3</cp:revision>
  <dcterms:created xsi:type="dcterms:W3CDTF">2020-10-02T11:53:00Z</dcterms:created>
  <dcterms:modified xsi:type="dcterms:W3CDTF">2023-11-21T13:12:37Z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PDocumentType">
    <vt:lpwstr/>
  </property>
  <property fmtid="{D5CDD505-2E9C-101B-9397-08002B2CF9AE}" pid="3" name="CPWorkingAtKornFerry">
    <vt:lpwstr/>
  </property>
  <property fmtid="{D5CDD505-2E9C-101B-9397-08002B2CF9AE}" pid="4" name="CPLoB">
    <vt:lpwstr/>
  </property>
  <property fmtid="{D5CDD505-2E9C-101B-9397-08002B2CF9AE}" pid="5" name="CPSolutionArea">
    <vt:lpwstr/>
  </property>
  <property fmtid="{D5CDD505-2E9C-101B-9397-08002B2CF9AE}" pid="6" name="CPImageCategory">
    <vt:lpwstr/>
  </property>
  <property fmtid="{D5CDD505-2E9C-101B-9397-08002B2CF9AE}" pid="7" name="CPTopic">
    <vt:lpwstr/>
  </property>
  <property fmtid="{D5CDD505-2E9C-101B-9397-08002B2CF9AE}" pid="8" name="CPKFInstituteMultiValue">
    <vt:lpwstr/>
  </property>
  <property fmtid="{D5CDD505-2E9C-101B-9397-08002B2CF9AE}" pid="9" name="CPKFClient">
    <vt:lpwstr/>
  </property>
  <property fmtid="{D5CDD505-2E9C-101B-9397-08002B2CF9AE}" pid="10" name="CPLanguage">
    <vt:lpwstr/>
  </property>
  <property fmtid="{D5CDD505-2E9C-101B-9397-08002B2CF9AE}" pid="11" name="CPClass">
    <vt:lpwstr/>
  </property>
  <property fmtid="{D5CDD505-2E9C-101B-9397-08002B2CF9AE}" pid="12" name="CPPurpose">
    <vt:lpwstr/>
  </property>
  <property fmtid="{D5CDD505-2E9C-101B-9397-08002B2CF9AE}" pid="13" name="CPMarqueeClient">
    <vt:lpwstr/>
  </property>
  <property fmtid="{D5CDD505-2E9C-101B-9397-08002B2CF9AE}" pid="14" name="CPGeography">
    <vt:lpwstr>9;#Global|cee01abb-2bef-4817-bcb7-438c3d80a0af</vt:lpwstr>
  </property>
  <property fmtid="{D5CDD505-2E9C-101B-9397-08002B2CF9AE}" pid="15" name="CPBusinessSystems">
    <vt:lpwstr/>
  </property>
  <property fmtid="{D5CDD505-2E9C-101B-9397-08002B2CF9AE}" pid="16" name="CPIndustry">
    <vt:lpwstr/>
  </property>
  <property fmtid="{D5CDD505-2E9C-101B-9397-08002B2CF9AE}" pid="17" name="CPMarketingCampaignMultiValue">
    <vt:lpwstr>1583;#Recasting the Korn Ferry Brand|fabe27c6-44f1-4c56-9da7-c04eaec421cb</vt:lpwstr>
  </property>
  <property fmtid="{D5CDD505-2E9C-101B-9397-08002B2CF9AE}" pid="18" name="CPDepartment">
    <vt:lpwstr>408;#Marketing|bad56283-5abb-4a8e-852a-29aaa3a11a0f</vt:lpwstr>
  </property>
  <property fmtid="{D5CDD505-2E9C-101B-9397-08002B2CF9AE}" pid="19" name="CPAboutKFMultiValue">
    <vt:lpwstr/>
  </property>
  <property fmtid="{D5CDD505-2E9C-101B-9397-08002B2CF9AE}" pid="20" name="CPWorkingWithClients">
    <vt:lpwstr/>
  </property>
  <property fmtid="{D5CDD505-2E9C-101B-9397-08002B2CF9AE}" pid="21" name="CPCOE">
    <vt:lpwstr/>
  </property>
  <property fmtid="{D5CDD505-2E9C-101B-9397-08002B2CF9AE}" pid="22" name="ComplianceAssetId">
    <vt:lpwstr/>
  </property>
  <property fmtid="{D5CDD505-2E9C-101B-9397-08002B2CF9AE}" pid="23" name="_ExtendedDescription">
    <vt:lpwstr/>
  </property>
  <property fmtid="{D5CDD505-2E9C-101B-9397-08002B2CF9AE}" pid="24" name="TriggerFlowInfo">
    <vt:lpwstr/>
  </property>
  <property fmtid="{D5CDD505-2E9C-101B-9397-08002B2CF9AE}" pid="25" name="ContentTypeId">
    <vt:lpwstr>0x0101008413B07C9A9D46478CC2DEC1B717FC5C</vt:lpwstr>
  </property>
  <property fmtid="{D5CDD505-2E9C-101B-9397-08002B2CF9AE}" pid="26" name="ICV">
    <vt:lpwstr>FF7055ED3A134DDAAE523B0AFF728AA8_12</vt:lpwstr>
  </property>
  <property fmtid="{D5CDD505-2E9C-101B-9397-08002B2CF9AE}" pid="27" name="KSOProductBuildVer">
    <vt:lpwstr>1033-12.2.0.13306</vt:lpwstr>
  </property>
</Properties>
</file>

<file path=docProps/thumbnail.jpeg>
</file>